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70" r:id="rId2"/>
    <p:sldMasterId id="2147483688" r:id="rId3"/>
  </p:sldMasterIdLst>
  <p:sldIdLst>
    <p:sldId id="273" r:id="rId4"/>
    <p:sldId id="275" r:id="rId5"/>
    <p:sldId id="277" r:id="rId6"/>
    <p:sldId id="274" r:id="rId7"/>
    <p:sldId id="276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8BD"/>
    <a:srgbClr val="5F95D6"/>
    <a:srgbClr val="2B94FF"/>
    <a:srgbClr val="2A2839"/>
    <a:srgbClr val="F2F3E6"/>
    <a:srgbClr val="242138"/>
    <a:srgbClr val="F0F3CA"/>
    <a:srgbClr val="50437F"/>
    <a:srgbClr val="F5DF9A"/>
    <a:srgbClr val="1D8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01"/>
    <p:restoredTop sz="94654"/>
  </p:normalViewPr>
  <p:slideViewPr>
    <p:cSldViewPr snapToGrid="0" snapToObjects="1">
      <p:cViewPr varScale="1">
        <p:scale>
          <a:sx n="76" d="100"/>
          <a:sy n="76" d="100"/>
        </p:scale>
        <p:origin x="14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3207250" y="-1047250"/>
            <a:ext cx="272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3353300" y="-1193300"/>
            <a:ext cx="243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568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79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2850163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756274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9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1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E15AB-C7C5-674B-BB8B-40EF0C823FC7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7E57B9-61E0-EF48-B8CE-FDD5F9927E1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7108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C8F01-7837-9B4D-9A9F-0C917D511C40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B00069-2DFF-FF47-88F7-FE285D0DFBA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DE2C1-4061-474E-9CB0-988261729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3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938" y="5513930"/>
            <a:ext cx="755730" cy="859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032B8E-BA6F-2345-B246-E83F1ED8D90C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DD246-244A-B549-831C-E9C09E78BB4A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79112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6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2FF71-DB1B-C04A-83D6-0119960236D8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DB9B7-2AE4-594E-B8B3-7A319ECF02F6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6605AB-6F28-3D43-82D4-574FD464C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2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7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3207250" y="-1047250"/>
            <a:ext cx="272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3353300" y="-1193300"/>
            <a:ext cx="243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DE2C1-4061-474E-9CB0-988261729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9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2" y="522362"/>
            <a:ext cx="1210326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91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7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3979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728180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0050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9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2158964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F30CEF-7A26-DF43-83E2-2AD1FC0DB730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4268744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1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95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E15AB-C7C5-674B-BB8B-40EF0C823FC7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7E57B9-61E0-EF48-B8CE-FDD5F9927E1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311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2127250" y="-2127250"/>
            <a:ext cx="488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2273300" y="-2273300"/>
            <a:ext cx="459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938" y="5513930"/>
            <a:ext cx="755730" cy="8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0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C8F01-7837-9B4D-9A9F-0C917D511C40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B00069-2DFF-FF47-88F7-FE285D0DFBA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DE2C1-4061-474E-9CB0-988261729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8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938" y="5513930"/>
            <a:ext cx="755730" cy="859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032B8E-BA6F-2345-B246-E83F1ED8D90C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DD246-244A-B549-831C-E9C09E78BB4A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79112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68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2FF71-DB1B-C04A-83D6-0119960236D8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DB9B7-2AE4-594E-B8B3-7A319ECF02F6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6605AB-6F28-3D43-82D4-574FD464C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18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5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2" y="522362"/>
            <a:ext cx="1210326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633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371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0706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5471077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921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257138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2127250" y="-2127250"/>
            <a:ext cx="488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2273300" y="-2273300"/>
            <a:ext cx="459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6605AB-6F28-3D43-82D4-574FD464C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4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54943B-0DA0-094E-90EB-2F0CCC2AD518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208253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199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4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78113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8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3" y="522362"/>
            <a:ext cx="161808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380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191480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9974" y="61917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9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07" r:id="rId3"/>
    <p:sldLayoutId id="2147483705" r:id="rId4"/>
    <p:sldLayoutId id="2147483680" r:id="rId5"/>
    <p:sldLayoutId id="2147483697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02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9974" y="61917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698" r:id="rId5"/>
    <p:sldLayoutId id="2147483699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703" r:id="rId12"/>
    <p:sldLayoutId id="2147483677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9974" y="61917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00" r:id="rId5"/>
    <p:sldLayoutId id="2147483701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704" r:id="rId12"/>
    <p:sldLayoutId id="2147483695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4FBEC7-0F26-B54E-8085-BC6D3BB6B7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 err="1"/>
              <a:t>Virtual</a:t>
            </a:r>
            <a:r>
              <a:rPr lang="lt-LT" dirty="0"/>
              <a:t> </a:t>
            </a:r>
            <a:r>
              <a:rPr lang="lt-LT" dirty="0" err="1"/>
              <a:t>reality</a:t>
            </a:r>
            <a:r>
              <a:rPr lang="lt-LT" dirty="0"/>
              <a:t> </a:t>
            </a:r>
            <a:r>
              <a:rPr lang="lt-LT" dirty="0" err="1"/>
              <a:t>in</a:t>
            </a:r>
            <a:r>
              <a:rPr lang="lt-LT" dirty="0"/>
              <a:t> </a:t>
            </a:r>
            <a:r>
              <a:rPr lang="lt-LT" dirty="0" err="1"/>
              <a:t>education</a:t>
            </a:r>
            <a:r>
              <a:rPr lang="lt-LT" dirty="0"/>
              <a:t> 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EE35909-4190-6D43-A531-C11CAE644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Vytenis </a:t>
            </a:r>
            <a:r>
              <a:rPr lang="en-US" dirty="0" err="1"/>
              <a:t>Kri</a:t>
            </a:r>
            <a:r>
              <a:rPr lang="lt-LT" dirty="0" err="1"/>
              <a:t>ščiūnas</a:t>
            </a:r>
            <a:r>
              <a:rPr lang="lt-LT" dirty="0"/>
              <a:t> IFF-1/1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D5CF8D5-61B9-964A-BCAA-257ADB1B0BA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885190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4B39E-BE85-63D5-8409-B8235BC5C6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Teachers report their role in the classroom changing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esktop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VR is more suitable for widespread use than immersive VR technology. </a:t>
            </a:r>
          </a:p>
        </p:txBody>
      </p:sp>
    </p:spTree>
    <p:extLst>
      <p:ext uri="{BB962C8B-B14F-4D97-AF65-F5344CB8AC3E}">
        <p14:creationId xmlns:p14="http://schemas.microsoft.com/office/powerpoint/2010/main" val="404646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F8FBA8-8B51-67D7-AAFF-388657A64A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 err="1"/>
              <a:t>Important</a:t>
            </a:r>
            <a:r>
              <a:rPr lang="lt-LT" dirty="0"/>
              <a:t> to </a:t>
            </a:r>
            <a:r>
              <a:rPr lang="lt-LT" dirty="0" err="1"/>
              <a:t>understand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D48B-28EA-D08F-FBCA-5A66153713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 studies have concerned one-time use of virtual worlds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Existing data does suggest that this technology offers significant, positive support for education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indicates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sufficient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8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437D82-8890-5219-F71E-D34030FC90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C</a:t>
            </a:r>
            <a:r>
              <a:rPr lang="en-US" dirty="0" err="1"/>
              <a:t>onstructivist</a:t>
            </a:r>
            <a:r>
              <a:rPr lang="en-US" dirty="0"/>
              <a:t>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08EE-BF1F-E4A7-B4D9-F1A315AC69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</a:t>
            </a:r>
            <a:r>
              <a:rPr lang="en-US" dirty="0" err="1"/>
              <a:t>tudents</a:t>
            </a:r>
            <a:r>
              <a:rPr lang="en-US" dirty="0"/>
              <a:t> are better able to master, retain, and generalize new knowledge when they are actively involved in constructing that knowledge in a learning-by-doing </a:t>
            </a:r>
            <a:r>
              <a:rPr lang="lt-LT" dirty="0"/>
              <a:t> </a:t>
            </a:r>
            <a:r>
              <a:rPr lang="lt-LT" dirty="0" err="1"/>
              <a:t>insted</a:t>
            </a:r>
            <a:r>
              <a:rPr lang="lt-LT" dirty="0"/>
              <a:t> </a:t>
            </a:r>
            <a:r>
              <a:rPr lang="lt-LT" dirty="0" err="1"/>
              <a:t>of</a:t>
            </a:r>
            <a:r>
              <a:rPr lang="lt-LT" dirty="0"/>
              <a:t> </a:t>
            </a:r>
            <a:r>
              <a:rPr lang="en-US" dirty="0"/>
              <a:t>teaching-by-telling</a:t>
            </a:r>
            <a:r>
              <a:rPr lang="lt-LT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1F7CD-A71A-2CA0-2A25-7A5BC9B3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4019883"/>
            <a:ext cx="3532320" cy="1987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78A05-972E-BFE1-9FB3-2EDA9651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96" y="3803650"/>
            <a:ext cx="3380763" cy="2405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534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66D9E-92B7-0FEF-BCBF-DFC6BF6106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 err="1"/>
              <a:t>Virtual</a:t>
            </a:r>
            <a:r>
              <a:rPr lang="lt-LT" dirty="0"/>
              <a:t> </a:t>
            </a:r>
            <a:r>
              <a:rPr lang="lt-LT" dirty="0" err="1"/>
              <a:t>worlds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21BB6-3266-CAF0-A2BA-0FD6B3949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worlds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pre-developed, student-developed, and multiuse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r.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ratio is, roughly, 13:7:1, with 40 pre-developed applications, 21 student- developed, and only 3 multiuser.</a:t>
            </a:r>
          </a:p>
        </p:txBody>
      </p:sp>
    </p:spTree>
    <p:extLst>
      <p:ext uri="{BB962C8B-B14F-4D97-AF65-F5344CB8AC3E}">
        <p14:creationId xmlns:p14="http://schemas.microsoft.com/office/powerpoint/2010/main" val="1048785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BAEC14-F420-1312-0CA1-1E9EE1BB52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 err="1"/>
              <a:t>Student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</a:t>
            </a:r>
            <a:r>
              <a:rPr lang="lt-LT" dirty="0" err="1"/>
              <a:t>of</a:t>
            </a:r>
            <a:r>
              <a:rPr lang="lt-LT" dirty="0"/>
              <a:t> </a:t>
            </a:r>
            <a:r>
              <a:rPr lang="lt-LT" dirty="0" err="1"/>
              <a:t>pre-developed</a:t>
            </a:r>
            <a:r>
              <a:rPr lang="lt-LT" dirty="0"/>
              <a:t> </a:t>
            </a:r>
            <a:r>
              <a:rPr lang="lt-LT" dirty="0" err="1"/>
              <a:t>virtual</a:t>
            </a:r>
            <a:r>
              <a:rPr lang="lt-LT" dirty="0"/>
              <a:t> </a:t>
            </a:r>
            <a:r>
              <a:rPr lang="lt-LT" dirty="0" err="1"/>
              <a:t>worlds</a:t>
            </a:r>
            <a:r>
              <a:rPr lang="lt-LT" dirty="0"/>
              <a:t> </a:t>
            </a:r>
            <a:r>
              <a:rPr lang="lt-LT" dirty="0" err="1"/>
              <a:t>examples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3DD2B-33C0-FEE0-EBC6-74B268824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MaxwellWorld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3D electric fields and explore forces and energy by directly manipulating multiple 3D representation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0056-9A4F-E83C-5991-DEBDA6CC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35" y="3682276"/>
            <a:ext cx="3153215" cy="188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DE7C5-9E1D-760D-8F60-2A9909B81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521" y="2693307"/>
            <a:ext cx="2815612" cy="1932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FB5BE-2E12-DED5-9FD6-703F88BE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521" y="4625382"/>
            <a:ext cx="2882445" cy="1966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698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457579-8570-8992-45BC-87E302D7D5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53AAF-634B-209B-1971-04C57FC269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Vari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– 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 linked virtual worlds show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site as excavated and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house as reconstructed by archaeologists.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3C402-1029-4022-2E83-55A20B92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45" y="4117633"/>
            <a:ext cx="4132243" cy="2455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EA502-2F7B-AC49-6058-97E77E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73" y="4117633"/>
            <a:ext cx="3802080" cy="2476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04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A3812-715D-D028-C597-33935BE284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04555-F61B-FF91-B2AC-86C583DA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44908" y="151528"/>
            <a:ext cx="4675851" cy="7147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222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07EB0A-6FF4-004B-60D6-439D2C85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855" y="1239689"/>
            <a:ext cx="4071266" cy="3796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F0C98-9F64-900E-A2D8-AEBE07C24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678" y="331272"/>
            <a:ext cx="2189704" cy="269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A7EA04-D965-67EF-AB6D-E77032540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053" y="3137780"/>
            <a:ext cx="3367226" cy="3447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6A16DA-8CD1-1607-B6F0-C9599C986A4B}"/>
              </a:ext>
            </a:extLst>
          </p:cNvPr>
          <p:cNvSpPr txBox="1"/>
          <p:nvPr/>
        </p:nvSpPr>
        <p:spPr>
          <a:xfrm>
            <a:off x="4577127" y="6258187"/>
            <a:ext cx="265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Pedagogical support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A922D4-1775-A57C-19AC-F21BEBF33232}"/>
              </a:ext>
            </a:extLst>
          </p:cNvPr>
          <p:cNvSpPr txBox="1"/>
          <p:nvPr/>
        </p:nvSpPr>
        <p:spPr>
          <a:xfrm>
            <a:off x="5730612" y="870357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Educational subjects</a:t>
            </a:r>
          </a:p>
        </p:txBody>
      </p:sp>
    </p:spTree>
    <p:extLst>
      <p:ext uri="{BB962C8B-B14F-4D97-AF65-F5344CB8AC3E}">
        <p14:creationId xmlns:p14="http://schemas.microsoft.com/office/powerpoint/2010/main" val="290350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57E050-BD0D-4A4F-9498-68FD03A184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/>
              <a:t>Student development of virtual worlds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476BE-9655-15FC-FEBB-C1BB7FC23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 on Antarctica – four students were tasked to design a permanent Antarctica base, large enough for two people.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D10C9-F537-6672-BF02-51761D8D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96" y="3315771"/>
            <a:ext cx="3219803" cy="2869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05DEB-A56C-9DA1-189A-F629ADEA2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90" y="3691156"/>
            <a:ext cx="4164906" cy="215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32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6C5B97-FC61-BE27-2032-EE6E5195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86" y="2247869"/>
            <a:ext cx="3726080" cy="2129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A58A6-DB2E-C578-B79C-4ACAC92D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13" y="2281040"/>
            <a:ext cx="3176912" cy="2295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6F70D9-48C6-11E0-1BC0-93D9630FC633}"/>
              </a:ext>
            </a:extLst>
          </p:cNvPr>
          <p:cNvSpPr txBox="1"/>
          <p:nvPr/>
        </p:nvSpPr>
        <p:spPr>
          <a:xfrm>
            <a:off x="1991176" y="4377058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of 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BAAC0-E242-F218-9C4A-B919F71BCD08}"/>
              </a:ext>
            </a:extLst>
          </p:cNvPr>
          <p:cNvSpPr txBox="1"/>
          <p:nvPr/>
        </p:nvSpPr>
        <p:spPr>
          <a:xfrm>
            <a:off x="6023295" y="4601172"/>
            <a:ext cx="249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Educational subjects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14371E0D-71F8-30DE-9C04-D29C66D33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3700" y="171435"/>
            <a:ext cx="6769100" cy="685800"/>
          </a:xfrm>
        </p:spPr>
        <p:txBody>
          <a:bodyPr/>
          <a:lstStyle/>
          <a:p>
            <a:pPr algn="ctr"/>
            <a:r>
              <a:rPr lang="lt-LT" dirty="0" err="1"/>
              <a:t>Contents</a:t>
            </a:r>
            <a:endParaRPr lang="en-US" dirty="0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1C306533-AFD5-30B3-A13A-0E56522009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0870" y="776993"/>
            <a:ext cx="5785724" cy="33671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is virtual reality?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Main benefit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Pre-developed 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ducational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VR 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pplications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evelopment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irtual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orlds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onstructivist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worlds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pre-developed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worlds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1400" dirty="0" err="1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development of virtual worlds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Completed evaluations on the use of pre-developed virtual worlds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Evaluations of students-development of virtual worlds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82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FB3BF-891A-5CDD-2D3F-A10EDC5B5F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/>
              <a:t>Completed evaluations on the use of pre-developed virtual worlds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9936E-2EAB-7AA3-C42C-7D7325140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89DD3-8892-5BDF-CE10-03916160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46" y="1726698"/>
            <a:ext cx="6769100" cy="4886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474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C96986-BAF0-81EF-677A-6024E8A268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4295" y="520115"/>
            <a:ext cx="7161518" cy="685800"/>
          </a:xfrm>
        </p:spPr>
        <p:txBody>
          <a:bodyPr/>
          <a:lstStyle/>
          <a:p>
            <a:pPr algn="ctr"/>
            <a:r>
              <a:rPr lang="en-US" dirty="0"/>
              <a:t>Evaluations of students development of virtual worlds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D8FA0-D87E-1D8E-0573-CE8EE2247B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1A60E-D921-F537-26A2-E8ED887C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95" y="1497430"/>
            <a:ext cx="6948505" cy="4990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202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63A6A5-6CFD-5069-D7F8-2DE62FA274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2A650-9844-B735-9C26-0C768C82A5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Instead of memorizing facts, more emphasis should be placed on the higher-level thinking skills.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VR technology is still maturing.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students VR technology is really engaging.</a:t>
            </a:r>
          </a:p>
        </p:txBody>
      </p:sp>
    </p:spTree>
    <p:extLst>
      <p:ext uri="{BB962C8B-B14F-4D97-AF65-F5344CB8AC3E}">
        <p14:creationId xmlns:p14="http://schemas.microsoft.com/office/powerpoint/2010/main" val="217392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BDC59B-B5D7-BC74-96E7-DB4AC2B6C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4FFDA-2823-0A90-FF48-EF7B944EF8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http://papers.cumincad.org/data/works/att/94ea.content.pdf</a:t>
            </a:r>
          </a:p>
        </p:txBody>
      </p:sp>
    </p:spTree>
    <p:extLst>
      <p:ext uri="{BB962C8B-B14F-4D97-AF65-F5344CB8AC3E}">
        <p14:creationId xmlns:p14="http://schemas.microsoft.com/office/powerpoint/2010/main" val="368957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C2B833-7C29-8028-1B49-F766B14FF3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t-LT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AC006-B3E5-4FE2-E913-286BD05B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91" y="678681"/>
            <a:ext cx="4347039" cy="5571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51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o vietos rezervavimo ženklas 1">
            <a:extLst>
              <a:ext uri="{FF2B5EF4-FFF2-40B4-BE49-F238E27FC236}">
                <a16:creationId xmlns:a16="http://schemas.microsoft.com/office/drawing/2014/main" id="{FF18F1F6-E43A-9AF4-4698-C36C955C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 err="1"/>
              <a:t>What</a:t>
            </a:r>
            <a:r>
              <a:rPr lang="lt-LT" dirty="0"/>
              <a:t> </a:t>
            </a:r>
            <a:r>
              <a:rPr lang="lt-LT" dirty="0" err="1"/>
              <a:t>is</a:t>
            </a:r>
            <a:r>
              <a:rPr lang="lt-LT" dirty="0"/>
              <a:t> </a:t>
            </a:r>
            <a:r>
              <a:rPr lang="lt-LT" dirty="0" err="1"/>
              <a:t>virtual</a:t>
            </a:r>
            <a:r>
              <a:rPr lang="lt-LT" dirty="0"/>
              <a:t> </a:t>
            </a:r>
            <a:r>
              <a:rPr lang="lt-LT" dirty="0" err="1"/>
              <a:t>reality</a:t>
            </a:r>
            <a:r>
              <a:rPr lang="lt-LT" dirty="0"/>
              <a:t>? </a:t>
            </a:r>
            <a:endParaRPr lang="en-US" dirty="0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229B38AB-FC8A-9F72-C1B5-9E5B25D193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/>
              <a:t>Virtual</a:t>
            </a:r>
            <a:r>
              <a:rPr lang="lt-LT" dirty="0"/>
              <a:t> </a:t>
            </a:r>
            <a:r>
              <a:rPr lang="lt-LT" dirty="0" err="1"/>
              <a:t>reality</a:t>
            </a:r>
            <a:r>
              <a:rPr lang="lt-LT" dirty="0"/>
              <a:t> (VR) – </a:t>
            </a:r>
            <a:r>
              <a:rPr lang="lt-LT" dirty="0" err="1"/>
              <a:t>is</a:t>
            </a:r>
            <a:r>
              <a:rPr lang="lt-LT" dirty="0"/>
              <a:t> a </a:t>
            </a:r>
            <a:r>
              <a:rPr lang="lt-LT" dirty="0" err="1"/>
              <a:t>simulated</a:t>
            </a:r>
            <a:r>
              <a:rPr lang="lt-LT" dirty="0"/>
              <a:t> </a:t>
            </a:r>
            <a:r>
              <a:rPr lang="lt-LT" dirty="0" err="1"/>
              <a:t>experience</a:t>
            </a:r>
            <a:r>
              <a:rPr lang="lt-LT" dirty="0"/>
              <a:t> </a:t>
            </a:r>
            <a:r>
              <a:rPr lang="lt-LT" dirty="0" err="1"/>
              <a:t>that</a:t>
            </a:r>
            <a:r>
              <a:rPr lang="lt-LT" dirty="0"/>
              <a:t> </a:t>
            </a:r>
            <a:r>
              <a:rPr lang="lt-LT" dirty="0" err="1"/>
              <a:t>can</a:t>
            </a:r>
            <a:r>
              <a:rPr lang="lt-LT" dirty="0"/>
              <a:t> be </a:t>
            </a:r>
            <a:r>
              <a:rPr lang="lt-LT" dirty="0" err="1"/>
              <a:t>similar</a:t>
            </a:r>
            <a:r>
              <a:rPr lang="lt-LT" dirty="0"/>
              <a:t> to </a:t>
            </a:r>
            <a:r>
              <a:rPr lang="lt-LT" dirty="0" err="1"/>
              <a:t>or</a:t>
            </a:r>
            <a:r>
              <a:rPr lang="lt-LT" dirty="0"/>
              <a:t> </a:t>
            </a:r>
            <a:r>
              <a:rPr lang="lt-LT" dirty="0" err="1"/>
              <a:t>completely</a:t>
            </a:r>
            <a:r>
              <a:rPr lang="lt-LT" dirty="0"/>
              <a:t> </a:t>
            </a:r>
            <a:r>
              <a:rPr lang="lt-LT" dirty="0" err="1"/>
              <a:t>different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the</a:t>
            </a:r>
            <a:r>
              <a:rPr lang="lt-LT" dirty="0"/>
              <a:t> </a:t>
            </a:r>
            <a:r>
              <a:rPr lang="lt-LT" dirty="0" err="1"/>
              <a:t>real</a:t>
            </a:r>
            <a:r>
              <a:rPr lang="lt-LT" dirty="0"/>
              <a:t> </a:t>
            </a:r>
            <a:r>
              <a:rPr lang="lt-LT" dirty="0" err="1"/>
              <a:t>world</a:t>
            </a:r>
            <a:r>
              <a:rPr lang="lt-LT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E2153-A3B1-5436-EDA9-CE169967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46" y="3281049"/>
            <a:ext cx="5176007" cy="2910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073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2F30ED-28E4-F741-27D2-C5D7A028B3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 err="1"/>
              <a:t>Main</a:t>
            </a:r>
            <a:r>
              <a:rPr lang="lt-LT" dirty="0"/>
              <a:t> </a:t>
            </a:r>
            <a:r>
              <a:rPr lang="lt-LT" dirty="0" err="1"/>
              <a:t>benefit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A3B05-87FD-1287-4864-7E04DB0B8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/>
              <a:t>Visualize</a:t>
            </a:r>
            <a:r>
              <a:rPr lang="lt-LT" dirty="0"/>
              <a:t> </a:t>
            </a:r>
            <a:r>
              <a:rPr lang="lt-LT" dirty="0" err="1"/>
              <a:t>abstract</a:t>
            </a:r>
            <a:r>
              <a:rPr lang="lt-LT" dirty="0"/>
              <a:t> </a:t>
            </a:r>
            <a:r>
              <a:rPr lang="lt-LT" dirty="0" err="1"/>
              <a:t>concepts</a:t>
            </a:r>
            <a:r>
              <a:rPr lang="lt-LT" dirty="0"/>
              <a:t>, to </a:t>
            </a:r>
            <a:r>
              <a:rPr lang="lt-LT" dirty="0" err="1"/>
              <a:t>observe</a:t>
            </a:r>
            <a:r>
              <a:rPr lang="lt-LT" dirty="0"/>
              <a:t> </a:t>
            </a:r>
            <a:r>
              <a:rPr lang="lt-LT" dirty="0" err="1"/>
              <a:t>events</a:t>
            </a:r>
            <a:r>
              <a:rPr lang="lt-LT" dirty="0"/>
              <a:t> at </a:t>
            </a:r>
            <a:r>
              <a:rPr lang="lt-LT" dirty="0" err="1"/>
              <a:t>atomic</a:t>
            </a:r>
            <a:r>
              <a:rPr lang="lt-LT" dirty="0"/>
              <a:t> </a:t>
            </a:r>
            <a:r>
              <a:rPr lang="lt-LT" dirty="0" err="1"/>
              <a:t>or</a:t>
            </a:r>
            <a:r>
              <a:rPr lang="lt-LT" dirty="0"/>
              <a:t> </a:t>
            </a:r>
            <a:r>
              <a:rPr lang="lt-LT" dirty="0" err="1"/>
              <a:t>planetary</a:t>
            </a:r>
            <a:r>
              <a:rPr lang="lt-LT" dirty="0"/>
              <a:t> </a:t>
            </a:r>
            <a:r>
              <a:rPr lang="lt-LT" dirty="0" err="1"/>
              <a:t>scales</a:t>
            </a:r>
            <a:r>
              <a:rPr lang="lt-LT" dirty="0"/>
              <a:t> </a:t>
            </a:r>
            <a:r>
              <a:rPr lang="lt-LT" dirty="0" err="1"/>
              <a:t>and</a:t>
            </a:r>
            <a:r>
              <a:rPr lang="lt-LT" dirty="0"/>
              <a:t> to visit </a:t>
            </a:r>
            <a:r>
              <a:rPr lang="lt-LT" dirty="0" err="1"/>
              <a:t>enviroments</a:t>
            </a:r>
            <a:r>
              <a:rPr lang="lt-LT" dirty="0"/>
              <a:t> </a:t>
            </a:r>
            <a:r>
              <a:rPr lang="lt-LT" dirty="0" err="1"/>
              <a:t>and</a:t>
            </a:r>
            <a:r>
              <a:rPr lang="lt-LT" dirty="0"/>
              <a:t> </a:t>
            </a:r>
            <a:r>
              <a:rPr lang="lt-LT" dirty="0" err="1"/>
              <a:t>interact</a:t>
            </a:r>
            <a:r>
              <a:rPr lang="lt-LT" dirty="0"/>
              <a:t> </a:t>
            </a:r>
            <a:r>
              <a:rPr lang="lt-LT" dirty="0" err="1"/>
              <a:t>with</a:t>
            </a:r>
            <a:r>
              <a:rPr lang="lt-LT" dirty="0"/>
              <a:t> </a:t>
            </a:r>
            <a:r>
              <a:rPr lang="lt-LT" dirty="0" err="1"/>
              <a:t>events</a:t>
            </a:r>
            <a:r>
              <a:rPr lang="lt-LT" dirty="0"/>
              <a:t> </a:t>
            </a:r>
            <a:r>
              <a:rPr lang="lt-LT" dirty="0" err="1"/>
              <a:t>that</a:t>
            </a:r>
            <a:r>
              <a:rPr lang="lt-LT" dirty="0"/>
              <a:t> </a:t>
            </a:r>
            <a:r>
              <a:rPr lang="lt-LT" dirty="0" err="1"/>
              <a:t>distance</a:t>
            </a:r>
            <a:r>
              <a:rPr lang="lt-LT" dirty="0"/>
              <a:t>, </a:t>
            </a:r>
            <a:r>
              <a:rPr lang="lt-LT" dirty="0" err="1"/>
              <a:t>time</a:t>
            </a:r>
            <a:r>
              <a:rPr lang="lt-LT" dirty="0"/>
              <a:t>, </a:t>
            </a:r>
            <a:r>
              <a:rPr lang="lt-LT" dirty="0" err="1"/>
              <a:t>or</a:t>
            </a:r>
            <a:r>
              <a:rPr lang="lt-LT" dirty="0"/>
              <a:t> </a:t>
            </a:r>
            <a:r>
              <a:rPr lang="lt-LT" dirty="0" err="1"/>
              <a:t>safety</a:t>
            </a:r>
            <a:r>
              <a:rPr lang="lt-LT" dirty="0"/>
              <a:t> </a:t>
            </a:r>
            <a:r>
              <a:rPr lang="lt-LT" dirty="0" err="1"/>
              <a:t>factors</a:t>
            </a:r>
            <a:r>
              <a:rPr lang="lt-LT" dirty="0"/>
              <a:t> </a:t>
            </a:r>
            <a:r>
              <a:rPr lang="lt-LT" dirty="0" err="1"/>
              <a:t>make</a:t>
            </a:r>
            <a:r>
              <a:rPr lang="lt-LT" dirty="0"/>
              <a:t> </a:t>
            </a:r>
            <a:r>
              <a:rPr lang="lt-LT" dirty="0" err="1"/>
              <a:t>unavailible</a:t>
            </a:r>
            <a:r>
              <a:rPr lang="lt-LT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D2CC1-1FAC-4EDA-B9DC-81AE50F7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05" y="4586159"/>
            <a:ext cx="3810524" cy="2146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5EA05-7F60-49B3-FDDB-F70076F7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86" y="3274315"/>
            <a:ext cx="3724712" cy="2095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870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1E2AE-4406-22AB-6875-7A96383A98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Till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1998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 estimated twenty or more public schools and colleges, and many more have been involved in evaluation or research efforts.</a:t>
            </a:r>
            <a:endParaRPr lang="lt-L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practical use of an educational VR application that has been identified occurred in 1993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researchers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teachers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400154-9D6F-8F71-B915-738C1D6FAE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3700" y="607662"/>
            <a:ext cx="7312520" cy="685800"/>
          </a:xfrm>
        </p:spPr>
        <p:txBody>
          <a:bodyPr/>
          <a:lstStyle/>
          <a:p>
            <a:pPr algn="ctr"/>
            <a:r>
              <a:rPr lang="en-US" dirty="0"/>
              <a:t>Pre-developed </a:t>
            </a:r>
            <a:r>
              <a:rPr lang="lt-LT" dirty="0"/>
              <a:t>e</a:t>
            </a:r>
            <a:r>
              <a:rPr lang="en-US" dirty="0" err="1"/>
              <a:t>ducational</a:t>
            </a:r>
            <a:r>
              <a:rPr lang="en-US" dirty="0"/>
              <a:t> VR </a:t>
            </a:r>
            <a:r>
              <a:rPr lang="lt-LT" dirty="0"/>
              <a:t>a</a:t>
            </a:r>
            <a:r>
              <a:rPr lang="en-US" dirty="0" err="1"/>
              <a:t>pplications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12BD-84F2-62F7-50EA-75C344341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3700" y="1631659"/>
            <a:ext cx="6769100" cy="44069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forty efforts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category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Nearly three-quarters of the applications are immersive, using either a head-mounted display (HMD) or cave display to visually immerse a user in the virtual world.</a:t>
            </a:r>
            <a:endParaRPr lang="lt-L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6" name="Picture 2" descr="Head-mounted display - Wikipedia">
            <a:extLst>
              <a:ext uri="{FF2B5EF4-FFF2-40B4-BE49-F238E27FC236}">
                <a16:creationId xmlns:a16="http://schemas.microsoft.com/office/drawing/2014/main" id="{C577D8F8-5937-21D0-2F86-A1D26023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95" y="4433130"/>
            <a:ext cx="3308778" cy="21449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ve automatic virtual environment - Wikipedia">
            <a:extLst>
              <a:ext uri="{FF2B5EF4-FFF2-40B4-BE49-F238E27FC236}">
                <a16:creationId xmlns:a16="http://schemas.microsoft.com/office/drawing/2014/main" id="{3592C588-542A-2A95-F6D3-5A61D71F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47" y="4240970"/>
            <a:ext cx="3116162" cy="23371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57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47E11-1479-C6D3-299E-2EEE1B79FA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/>
              <a:t>Student </a:t>
            </a:r>
            <a:r>
              <a:rPr lang="lt-LT" dirty="0"/>
              <a:t>d</a:t>
            </a:r>
            <a:r>
              <a:rPr lang="en-US" dirty="0" err="1"/>
              <a:t>evelopment</a:t>
            </a:r>
            <a:r>
              <a:rPr lang="en-US" dirty="0"/>
              <a:t> of </a:t>
            </a:r>
            <a:r>
              <a:rPr lang="lt-LT" dirty="0"/>
              <a:t>v</a:t>
            </a:r>
            <a:r>
              <a:rPr lang="en-US" dirty="0" err="1"/>
              <a:t>irtual</a:t>
            </a:r>
            <a:r>
              <a:rPr lang="en-US" dirty="0"/>
              <a:t> </a:t>
            </a:r>
            <a:r>
              <a:rPr lang="lt-LT" dirty="0"/>
              <a:t>w</a:t>
            </a:r>
            <a:r>
              <a:rPr lang="en-US" dirty="0" err="1"/>
              <a:t>orlds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4D741-D369-7647-B63E-54589D738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than twenty efforts are reported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category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efforts are equally split in their use of either a desktop or immersive VR system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worlds have been developed by students working in groups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2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09BD-40D1-C1D1-6494-828CCFB8F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 err="1"/>
              <a:t>What</a:t>
            </a:r>
            <a:r>
              <a:rPr lang="lt-LT" dirty="0"/>
              <a:t> </a:t>
            </a:r>
            <a:r>
              <a:rPr lang="lt-LT" dirty="0" err="1"/>
              <a:t>has</a:t>
            </a:r>
            <a:r>
              <a:rPr lang="lt-LT" dirty="0"/>
              <a:t> </a:t>
            </a:r>
            <a:r>
              <a:rPr lang="lt-LT" dirty="0" err="1"/>
              <a:t>been</a:t>
            </a:r>
            <a:r>
              <a:rPr lang="lt-LT" dirty="0"/>
              <a:t> </a:t>
            </a:r>
            <a:r>
              <a:rPr lang="lt-LT" dirty="0" err="1"/>
              <a:t>found</a:t>
            </a:r>
            <a:r>
              <a:rPr lang="lt-LT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572FB-1A33-A9EF-AB08-FA1BF9C236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of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both pre-developed VR applications and student development of virtual worlds can be educationally effective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enjoy working with virtual worlds and this experience can be highly motivating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63062"/>
      </p:ext>
    </p:extLst>
  </p:cSld>
  <p:clrMapOvr>
    <a:masterClrMapping/>
  </p:clrMapOvr>
</p:sld>
</file>

<file path=ppt/theme/theme1.xml><?xml version="1.0" encoding="utf-8"?>
<a:theme xmlns:a="http://schemas.openxmlformats.org/drawingml/2006/main" name="Solidi melyn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Zali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lyn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</TotalTime>
  <Words>604</Words>
  <Application>Microsoft Office PowerPoint</Application>
  <PresentationFormat>On-screen Show (4:3)</PresentationFormat>
  <Paragraphs>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Solidi melyna</vt:lpstr>
      <vt:lpstr>Zalia</vt:lpstr>
      <vt:lpstr>Melyna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Didžiapetris Domantas</dc:creator>
  <cp:lastModifiedBy>Kriščiūnas Vytenis</cp:lastModifiedBy>
  <cp:revision>33</cp:revision>
  <dcterms:created xsi:type="dcterms:W3CDTF">2019-09-05T10:43:27Z</dcterms:created>
  <dcterms:modified xsi:type="dcterms:W3CDTF">2022-10-05T23:08:57Z</dcterms:modified>
</cp:coreProperties>
</file>